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8FC8A-B59B-4F9E-BC86-C5920B686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9700CCD-BF41-42F0-B019-6D7304F4D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A4FC8-644C-4F75-9CCD-E41DD580F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76A-C660-4F76-ADD3-8B1BAB4732B9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2D420C-4486-4ADA-97F7-72BBDBC5F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14F7E8-4017-47B5-A6F1-655828A4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DE52-304F-4CA5-BC02-644732AD2F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70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83D8A-FA54-4493-8616-6A6451ECA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F52A28-512E-444B-8D18-9129529FB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925B49-F6BE-4F4C-AB15-04F078BF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76A-C660-4F76-ADD3-8B1BAB4732B9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601890-0F0D-40A0-A040-50E8BC32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B372DA-857F-41AA-80A9-1E91F14A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DE52-304F-4CA5-BC02-644732AD2F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69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433F012-E32B-4498-9CB4-92332E510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B5C9161-57A3-423C-A99D-F53CDA3FD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47946F-A75B-46A1-B565-3B16B754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76A-C660-4F76-ADD3-8B1BAB4732B9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68C2CD-C683-4438-B010-809D7EF14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441835-DCE5-499A-AB4E-DD2B8B9AD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DE52-304F-4CA5-BC02-644732AD2F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26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09469-B5B5-4CC3-A435-DEC4B8FC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4E792B-CCD0-4C84-ABB0-FDEE856A5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B080A3-37E7-456B-AA1F-DCC10E1F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76A-C660-4F76-ADD3-8B1BAB4732B9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19E0ED-185A-4C27-BF85-0A36A6BA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01A30C-D505-4B72-89F7-C8CFB9D1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DE52-304F-4CA5-BC02-644732AD2F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52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90889-266C-478D-AD73-3FA2FE8F4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6055F2B-D3C5-4E00-8741-562133BB0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00A043-E952-407F-A45C-53EB166C3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76A-C660-4F76-ADD3-8B1BAB4732B9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D2EE44-EAF6-4505-BC7D-1F16E724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799EFE-FEA3-42BA-A0D5-3A8D62EFB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DE52-304F-4CA5-BC02-644732AD2F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AF203-8FD0-48FC-A6A1-62D6E767B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645725-61BC-4850-AAD4-FF2A544CE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5ECD4-4A08-498B-83C4-6E14464BC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82DB5D-D147-4085-909F-EAE7015C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76A-C660-4F76-ADD3-8B1BAB4732B9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BC4136-7DBF-4C76-9B85-24153625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38A496-A677-4A1B-A1B8-D1B7030E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DE52-304F-4CA5-BC02-644732AD2F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75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0F53C7-9BD8-4649-AEDF-38ED4DF7F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D105E9F-BA0C-4AC0-9FED-DB24E11AC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C0FFD6C-1681-424C-8917-F81B40CF6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27CC312-CD75-47EC-A0CC-C2B2C6F253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7006AC3-14C8-4204-9665-5F5DBE2679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CAED80-0A6A-4B37-B22F-51053E7AF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76A-C660-4F76-ADD3-8B1BAB4732B9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118A9C0-C4D7-4F39-B796-116653EA7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630EEE6-6D7E-43E0-A81E-A76410BAB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DE52-304F-4CA5-BC02-644732AD2F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93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02882-6F83-4273-95FE-71DD543E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6059163-A0ED-4219-ADE6-A2FDAAE5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76A-C660-4F76-ADD3-8B1BAB4732B9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F2AC29-EF4C-43FD-8A99-C48F0D973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5D17E7-DDB4-4AEA-811A-F7956094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DE52-304F-4CA5-BC02-644732AD2F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81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2EAB0D5-D57E-46A3-A521-AFB0E289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76A-C660-4F76-ADD3-8B1BAB4732B9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7120A16-FE5A-446D-ACD3-0D8714AB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68DB66-2475-4793-B4D9-A1303AE65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DE52-304F-4CA5-BC02-644732AD2F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0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AA207-4929-4DEA-8DF6-7545F794B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11DA56-EB92-4EB2-990D-27FDAD2AB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7258040-743F-47DB-BF50-4EE1D96EB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9678D7-07D6-4833-A6A0-D1990FADA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76A-C660-4F76-ADD3-8B1BAB4732B9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C109C0-6A39-43B6-BEEB-F90595829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FE05B4-425C-44B5-BF0F-8705CE36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DE52-304F-4CA5-BC02-644732AD2F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84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0587F-927B-4001-88C4-5CD314FC8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7BCBE3D-D28E-4D89-8047-E63BA6391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7CD4AA2-28F4-4047-A121-7812473D4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D49543-5EFB-4CB4-854F-40C088089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76A-C660-4F76-ADD3-8B1BAB4732B9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50663A-DAC0-44AA-9299-D4525D06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797E0F-9C8A-4296-86A2-2BE4E2140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DE52-304F-4CA5-BC02-644732AD2F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82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ixabay.com/cs/abstrakt-barevn%C3%A9-pozad%C3%AD-vzorek-151019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DEB69AF-C2F8-4E36-9451-AD9D375C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C2B707E-A11A-4DC1-A7AA-36DEEF42E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5F0500-CD16-49EA-AC9F-B4FC1F9B6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E476A-C660-4F76-ADD3-8B1BAB4732B9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525254-BD28-4F79-A112-05CD9F29B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89F8FE-989D-46AD-8B88-D7A556E5F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CDE52-304F-4CA5-BC02-644732AD2F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25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zhlas.cz/zpravy-domov/cermat-rozhovor-miroslav-krejci-prijimaci-zkousky_2310261547_trs?utm_medium=sekce-z-internetu&amp;utm_source=www.seznam.cz#dop_ab_variant=0&amp;dop_source_zone_name=hpfeed.sznhpnative.box" TargetMode="External"/><Relationship Id="rId2" Type="http://schemas.openxmlformats.org/officeDocument/2006/relationships/hyperlink" Target="https://www.zkola.cz/prijimaci-rizeni-na-stredni-skoly-a-vyssi-odborne-skoly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FE772-F878-46D1-A980-462D6EFF0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569" y="971533"/>
            <a:ext cx="9118862" cy="4731684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r>
              <a:rPr lang="cs-CZ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PŘIJÍMACÍ ŘÍZENÍ </a:t>
            </a:r>
            <a:br>
              <a:rPr lang="cs-CZ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ŠKOLNÍ ROK</a:t>
            </a:r>
            <a:br>
              <a:rPr lang="cs-CZ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2024/2025</a:t>
            </a:r>
          </a:p>
        </p:txBody>
      </p:sp>
    </p:spTree>
    <p:extLst>
      <p:ext uri="{BB962C8B-B14F-4D97-AF65-F5344CB8AC3E}">
        <p14:creationId xmlns:p14="http://schemas.microsoft.com/office/powerpoint/2010/main" val="4184292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1874E534-A029-4732-B380-940ECDCDCDB1}"/>
              </a:ext>
            </a:extLst>
          </p:cNvPr>
          <p:cNvSpPr txBox="1">
            <a:spLocks/>
          </p:cNvSpPr>
          <p:nvPr/>
        </p:nvSpPr>
        <p:spPr>
          <a:xfrm>
            <a:off x="838200" y="443060"/>
            <a:ext cx="10515600" cy="5875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/>
              <a:t>   </a:t>
            </a:r>
            <a:r>
              <a:rPr lang="cs-CZ" sz="3200" b="1" u="sng" dirty="0"/>
              <a:t>Obory s talentovou zkouškou a konzervatoř</a:t>
            </a:r>
            <a:endParaRPr lang="cs-CZ" sz="3200" dirty="0"/>
          </a:p>
          <a:p>
            <a:pPr lvl="0"/>
            <a:r>
              <a:rPr lang="cs-CZ" b="1" dirty="0"/>
              <a:t>Podávání přihlášek</a:t>
            </a:r>
            <a:r>
              <a:rPr lang="cs-CZ" dirty="0"/>
              <a:t> – dle dosavadní právní úpravy </a:t>
            </a:r>
            <a:r>
              <a:rPr lang="cs-CZ" b="1" dirty="0"/>
              <a:t>do 30. 11. 2023;</a:t>
            </a:r>
            <a:endParaRPr lang="cs-CZ" dirty="0"/>
          </a:p>
          <a:p>
            <a:pPr lvl="0"/>
            <a:r>
              <a:rPr lang="cs-CZ" dirty="0"/>
              <a:t>Zaslání sdělení o výsledku TZ – do 20. 1. 2024, GSP do 20. 2. 2024;</a:t>
            </a:r>
          </a:p>
          <a:p>
            <a:pPr lvl="0"/>
            <a:r>
              <a:rPr lang="cs-CZ" dirty="0"/>
              <a:t>Zveřejnění seznamu s pořadím – do 15. 2. 2024.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Uchazeči se dozví výsledek talentové zkoušky v termínech stávající legislativy. Změnou je, že v únoru uchazeči nebudou mít rozhodnutí   o přijetí, ale pouze výsledek talentové zkoušky a školy zveřejní pořadí uchazečů. I na tyto uchazeče se vztáhne princip </a:t>
            </a:r>
            <a:r>
              <a:rPr lang="cs-CZ" dirty="0" err="1"/>
              <a:t>prioritizace</a:t>
            </a:r>
            <a:r>
              <a:rPr lang="cs-CZ" dirty="0"/>
              <a:t>. </a:t>
            </a:r>
            <a:r>
              <a:rPr lang="cs-CZ" b="1" dirty="0"/>
              <a:t>Rozhodnutí o přijetí nebo nepřijetí bude zveřejněno až v květnu. </a:t>
            </a: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757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36CAAB45-326A-40DA-8FBA-0951A3BAF0F3}"/>
              </a:ext>
            </a:extLst>
          </p:cNvPr>
          <p:cNvSpPr txBox="1">
            <a:spLocks/>
          </p:cNvSpPr>
          <p:nvPr/>
        </p:nvSpPr>
        <p:spPr>
          <a:xfrm>
            <a:off x="650449" y="491372"/>
            <a:ext cx="10741058" cy="5875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u="sng" dirty="0"/>
              <a:t>Uchazeči, kteří podali přihlášku do oborů vzdělání s talentovou zkouškou:</a:t>
            </a:r>
            <a:endParaRPr lang="cs-CZ" dirty="0"/>
          </a:p>
          <a:p>
            <a:pPr lvl="0"/>
            <a:r>
              <a:rPr lang="cs-CZ" dirty="0"/>
              <a:t>Budou moci podat přihlášku do oborů vzdělání bez talentové zkoušky. Do této přihlášky zařadí i původně přihlášené obory vzdělání s TZ. Tito uchazeči seřadí těchto až pět oborů podle své priority. </a:t>
            </a:r>
            <a:r>
              <a:rPr lang="cs-CZ" b="1" dirty="0"/>
              <a:t>Uchazeči mohou pořadí svých oborů vzdělání ve vybraných školách uvedených v přihlášce změnit až do 15. března 2024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I pokud nepodají přihlášku do oborů vzdělání bez talentové zkoušky, mohou do 15. března 2024 seřazení oborů prohodit, tím změní svou prioritu. </a:t>
            </a:r>
          </a:p>
          <a:p>
            <a:pPr lvl="0"/>
            <a:r>
              <a:rPr lang="cs-CZ" dirty="0"/>
              <a:t>Pokud neudělají nic, pak platí, že seřazení oborů vzdělání na přihlášce vyjadřuje uchazečovu prioritu.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22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DF8E4D03-A01A-44A3-AB36-F8DF202D6A57}"/>
              </a:ext>
            </a:extLst>
          </p:cNvPr>
          <p:cNvSpPr txBox="1">
            <a:spLocks/>
          </p:cNvSpPr>
          <p:nvPr/>
        </p:nvSpPr>
        <p:spPr>
          <a:xfrm>
            <a:off x="838200" y="443060"/>
            <a:ext cx="10515600" cy="5875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  </a:t>
            </a:r>
            <a:r>
              <a:rPr lang="cs-CZ" sz="3200" b="1" u="sng" dirty="0"/>
              <a:t>Forma JPZ u uchazečů se SVP </a:t>
            </a:r>
          </a:p>
          <a:p>
            <a:r>
              <a:rPr lang="cs-CZ" dirty="0"/>
              <a:t>Jsou upraveny podmínky přijímacího řízení a uzpůsobeno konání PZ </a:t>
            </a:r>
            <a:r>
              <a:rPr lang="cs-CZ" b="1" dirty="0"/>
              <a:t>podle doporučení školského poradenského zařízení.</a:t>
            </a:r>
            <a:r>
              <a:rPr lang="cs-CZ" dirty="0"/>
              <a:t> Upravit podmínky lze pouze na základě předchozího informovaného souhlasu.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524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86A539FD-EF1D-409D-94C8-103BA23D3D4D}"/>
              </a:ext>
            </a:extLst>
          </p:cNvPr>
          <p:cNvSpPr txBox="1">
            <a:spLocks/>
          </p:cNvSpPr>
          <p:nvPr/>
        </p:nvSpPr>
        <p:spPr>
          <a:xfrm>
            <a:off x="838200" y="160256"/>
            <a:ext cx="10515600" cy="6485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/>
              <a:t>    </a:t>
            </a:r>
            <a:r>
              <a:rPr lang="cs-CZ" sz="2400" b="1" u="sng" dirty="0"/>
              <a:t>Přijímání cizinců </a:t>
            </a:r>
            <a:endParaRPr lang="cs-CZ" sz="2000" dirty="0"/>
          </a:p>
          <a:p>
            <a:pPr lvl="0"/>
            <a:r>
              <a:rPr lang="cs-CZ" sz="2000" dirty="0"/>
              <a:t>Cizinci podle § 1 odst. 1 zákona o opatřeních v oblasti školství v souvislosti s ozbrojeným konfliktem na území Ukrajiny vyvolaným invazí vojsk Ruské federace (dále také „cizinec“) </a:t>
            </a:r>
            <a:r>
              <a:rPr lang="cs-CZ" sz="2000" b="1" dirty="0"/>
              <a:t>se při přijímacím řízení ke vzdělávání ve středních a vyšších odborných školách pro školní rok 2024/2025 promíjí na žádost přijímací zkouška z českého jazyka, pokud je součástí přijímací zkoušky. Znalost českého jazyka, která je nezbytná pro vzdělávání v daném oboru vzdělání, škola u této osoby ověří rozhovorem.</a:t>
            </a:r>
            <a:endParaRPr lang="cs-CZ" sz="2000" dirty="0"/>
          </a:p>
          <a:p>
            <a:pPr lvl="0"/>
            <a:r>
              <a:rPr lang="cs-CZ" sz="2000" b="1" dirty="0"/>
              <a:t>Cizinec má na základě žádosti</a:t>
            </a:r>
            <a:r>
              <a:rPr lang="cs-CZ" sz="2000" dirty="0"/>
              <a:t> připojené k přihlášce ke vzdělávání ve střední škole </a:t>
            </a:r>
            <a:r>
              <a:rPr lang="cs-CZ" sz="2000" b="1" dirty="0"/>
              <a:t>právo konat písemný test jednotné přijímací zkoušky ze vzdělávacího oboru Matematika a její aplikace v ukrajinském jazyce.</a:t>
            </a:r>
            <a:endParaRPr lang="cs-CZ" sz="2000" dirty="0"/>
          </a:p>
          <a:p>
            <a:pPr lvl="0"/>
            <a:r>
              <a:rPr lang="cs-CZ" sz="2000" b="1" dirty="0"/>
              <a:t>Škola může písemný test školní přijímací zkoušky cizinci na základě žádosti připojené k přihlášce ke vzdělávání ve střední škole zadat v ukrajinském jazyce.</a:t>
            </a:r>
            <a:endParaRPr lang="cs-CZ" sz="2000" dirty="0"/>
          </a:p>
          <a:p>
            <a:pPr lvl="0"/>
            <a:r>
              <a:rPr lang="cs-CZ" sz="2000" b="1" dirty="0"/>
              <a:t>Pokud škola písemný test jednotné nebo školní přijímací zkoušky zadá v českém jazyce, navyšuje se cizinci časový limit pro vypracování testu o 25 % a má právo použít překladový slovník.</a:t>
            </a:r>
            <a:endParaRPr lang="cs-CZ" sz="2000" dirty="0"/>
          </a:p>
          <a:p>
            <a:pPr lvl="0"/>
            <a:r>
              <a:rPr lang="cs-CZ" sz="2000" b="1" dirty="0"/>
              <a:t>Společně s žádostí uchazeč doloží, že je cizincem podle § 1 odst. 1 zákona o opatřeních v oblasti školství v souvislosti s ozbrojeným konfliktem na území Ukrajiny vyvolaným invazí vojsk Ruské federace.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25467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8E3659B6-CB8A-48B2-88F6-F3F893B15AF2}"/>
              </a:ext>
            </a:extLst>
          </p:cNvPr>
          <p:cNvSpPr txBox="1">
            <a:spLocks/>
          </p:cNvSpPr>
          <p:nvPr/>
        </p:nvSpPr>
        <p:spPr>
          <a:xfrm>
            <a:off x="838200" y="443060"/>
            <a:ext cx="10515600" cy="5875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Použité zdroje: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- https://www.zkola.cz/prijimaci-rizeni-na-stredni-skoly-a-vyssi-odborne-skoly/</a:t>
            </a:r>
            <a:endParaRPr lang="cs-CZ" dirty="0"/>
          </a:p>
          <a:p>
            <a:pPr>
              <a:buFontTx/>
              <a:buChar char="-"/>
            </a:pPr>
            <a:r>
              <a:rPr lang="cs-CZ" dirty="0">
                <a:hlinkClick r:id="rId3"/>
              </a:rPr>
              <a:t>https://www.irozhlas.cz/zpravy-domov/cermat-rozhovor-miroslav-krejci-prijimaci-zkousky_2310261547_trs?utm_medium=sekce-z-internetu&amp;utm_source=www.seznam.cz#dop_ab_variant=0&amp;dop_source_zone_name=hpfeed.sznhpnative</a:t>
            </a:r>
            <a:r>
              <a:rPr lang="cs-CZ">
                <a:hlinkClick r:id="rId3"/>
              </a:rPr>
              <a:t>.box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34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C59BB234-2453-4A82-AD09-CA94EDFA1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060"/>
            <a:ext cx="10515600" cy="5875255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cs-CZ" sz="4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4400" b="1" dirty="0">
                <a:solidFill>
                  <a:srgbClr val="FF0000"/>
                </a:solidFill>
              </a:rPr>
              <a:t>Informace týkající se přijímacího řízení budou průběžně aktualizovány v souladu se schválením novely školského zákona a prováděcích právních předpisů.</a:t>
            </a:r>
            <a:endParaRPr lang="cs-CZ" sz="4400" dirty="0">
              <a:solidFill>
                <a:srgbClr val="FF0000"/>
              </a:solidFill>
            </a:endParaRPr>
          </a:p>
          <a:p>
            <a:pPr algn="ctr"/>
            <a:endParaRPr lang="cs-CZ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ACF4B7-77A6-4FA8-8FC5-4FE191D19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060"/>
            <a:ext cx="10515600" cy="5875255"/>
          </a:xfrm>
          <a:solidFill>
            <a:schemeClr val="bg1"/>
          </a:solidFill>
          <a:ln>
            <a:noFill/>
          </a:ln>
        </p:spPr>
        <p:txBody>
          <a:bodyPr anchor="ctr"/>
          <a:lstStyle/>
          <a:p>
            <a:pPr marL="0" indent="0">
              <a:buNone/>
            </a:pPr>
            <a:r>
              <a:rPr lang="cs-CZ" b="1" dirty="0"/>
              <a:t>   </a:t>
            </a:r>
            <a:r>
              <a:rPr lang="cs-CZ" sz="3200" b="1" u="sng" dirty="0"/>
              <a:t>Změny v přijímacím řízení (návrh)</a:t>
            </a:r>
            <a:endParaRPr lang="cs-CZ" sz="3200" dirty="0"/>
          </a:p>
          <a:p>
            <a:pPr lvl="0"/>
            <a:r>
              <a:rPr lang="cs-CZ" b="1" dirty="0"/>
              <a:t>Digitalizace procesu</a:t>
            </a:r>
            <a:r>
              <a:rPr lang="cs-CZ" dirty="0"/>
              <a:t> přijímacího řízení s možností podání přihlášky v listinné podobě;</a:t>
            </a:r>
          </a:p>
          <a:p>
            <a:pPr lvl="0"/>
            <a:r>
              <a:rPr lang="cs-CZ" b="1" dirty="0"/>
              <a:t>Zvýšení počtu přihlášek pro 1. a 2. kolo;</a:t>
            </a:r>
          </a:p>
          <a:p>
            <a:pPr lvl="0"/>
            <a:r>
              <a:rPr lang="cs-CZ" b="1" dirty="0"/>
              <a:t>Závazná </a:t>
            </a:r>
            <a:r>
              <a:rPr lang="cs-CZ" b="1" dirty="0" err="1"/>
              <a:t>prioritizace</a:t>
            </a:r>
            <a:r>
              <a:rPr lang="cs-CZ" b="1" dirty="0"/>
              <a:t> </a:t>
            </a:r>
            <a:r>
              <a:rPr lang="cs-CZ" dirty="0"/>
              <a:t>pořadí škol v přihlášce;</a:t>
            </a:r>
          </a:p>
          <a:p>
            <a:pPr lvl="0"/>
            <a:r>
              <a:rPr lang="cs-CZ" b="1" dirty="0"/>
              <a:t>Automatické přijetí do zvolené školy dle preferencí a </a:t>
            </a:r>
            <a:r>
              <a:rPr lang="cs-CZ" dirty="0"/>
              <a:t>zároveň </a:t>
            </a:r>
            <a:r>
              <a:rPr lang="cs-CZ" b="1" dirty="0"/>
              <a:t>výsledků přijímacího řízení </a:t>
            </a:r>
            <a:r>
              <a:rPr lang="cs-CZ" dirty="0"/>
              <a:t>na školu/obor nejvýše v pořadí; </a:t>
            </a:r>
          </a:p>
          <a:p>
            <a:pPr lvl="0"/>
            <a:r>
              <a:rPr lang="cs-CZ" b="1" dirty="0"/>
              <a:t>Zrušení zápisových lístků </a:t>
            </a:r>
            <a:r>
              <a:rPr lang="cs-CZ" dirty="0"/>
              <a:t>(dle nové právní normy jej nebudou odevzdávat ani uchazeči o obory s talentovou zkouškou);</a:t>
            </a:r>
          </a:p>
          <a:p>
            <a:pPr lvl="0"/>
            <a:r>
              <a:rPr lang="cs-CZ" b="1" dirty="0"/>
              <a:t>Hodnocení předchozího vzdělávání </a:t>
            </a:r>
            <a:r>
              <a:rPr lang="cs-CZ" dirty="0"/>
              <a:t>přestává být povinnou součástí kritérií, </a:t>
            </a:r>
            <a:r>
              <a:rPr lang="cs-CZ" b="1" dirty="0"/>
              <a:t>zůstává jako možnost.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83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067E96D5-3648-4D27-A768-8144395C0921}"/>
              </a:ext>
            </a:extLst>
          </p:cNvPr>
          <p:cNvSpPr txBox="1">
            <a:spLocks/>
          </p:cNvSpPr>
          <p:nvPr/>
        </p:nvSpPr>
        <p:spPr>
          <a:xfrm>
            <a:off x="838200" y="443060"/>
            <a:ext cx="10515600" cy="5875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   </a:t>
            </a:r>
            <a:r>
              <a:rPr lang="cs-CZ" sz="3200" b="1" u="sng" dirty="0"/>
              <a:t>Termíny jednotných přijímacích zkoušek</a:t>
            </a:r>
            <a:endParaRPr lang="cs-CZ" sz="3200" dirty="0"/>
          </a:p>
          <a:p>
            <a:pPr lvl="0"/>
            <a:r>
              <a:rPr lang="cs-CZ" b="1" dirty="0"/>
              <a:t>1. řádný termín: 12. dubna 2024</a:t>
            </a:r>
            <a:endParaRPr lang="cs-CZ" dirty="0"/>
          </a:p>
          <a:p>
            <a:pPr lvl="0"/>
            <a:r>
              <a:rPr lang="cs-CZ" b="1" dirty="0"/>
              <a:t>2. </a:t>
            </a:r>
            <a:r>
              <a:rPr lang="cs-CZ" b="1"/>
              <a:t>řádný termín: </a:t>
            </a:r>
            <a:r>
              <a:rPr lang="cs-CZ" b="1" dirty="0"/>
              <a:t>15. dubna 2024</a:t>
            </a:r>
            <a:endParaRPr lang="cs-CZ" dirty="0"/>
          </a:p>
          <a:p>
            <a:r>
              <a:rPr lang="cs-CZ" b="1" dirty="0"/>
              <a:t>Náhradní termíny jsou</a:t>
            </a:r>
            <a:r>
              <a:rPr lang="cs-CZ" dirty="0"/>
              <a:t> pro všechny obory </a:t>
            </a:r>
            <a:r>
              <a:rPr lang="cs-CZ" b="1" dirty="0"/>
              <a:t>stanoveny na                     29. a 30. dubna 2024.</a:t>
            </a: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34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217B6D25-0947-421D-A7C7-4BA63A964A77}"/>
              </a:ext>
            </a:extLst>
          </p:cNvPr>
          <p:cNvSpPr txBox="1">
            <a:spLocks/>
          </p:cNvSpPr>
          <p:nvPr/>
        </p:nvSpPr>
        <p:spPr>
          <a:xfrm>
            <a:off x="838200" y="443060"/>
            <a:ext cx="10515600" cy="5875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   </a:t>
            </a:r>
            <a:r>
              <a:rPr lang="cs-CZ" sz="3200" b="1" u="sng" dirty="0"/>
              <a:t>Přihlášky (návrh)</a:t>
            </a:r>
            <a:endParaRPr lang="cs-CZ" sz="3200" dirty="0"/>
          </a:p>
          <a:p>
            <a:pPr lvl="0"/>
            <a:r>
              <a:rPr lang="cs-CZ" b="1" dirty="0"/>
              <a:t>Zvýšení počtu na 3 přihlášky do oborů bez talentové zkoušky</a:t>
            </a:r>
            <a:endParaRPr lang="cs-CZ" dirty="0"/>
          </a:p>
          <a:p>
            <a:pPr lvl="0"/>
            <a:r>
              <a:rPr lang="cs-CZ" b="1" dirty="0"/>
              <a:t>Zachování počtu 2 přihlášek do oborů s talentovou zkouškou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b="1" dirty="0"/>
              <a:t>Pořadí škol se</a:t>
            </a:r>
            <a:r>
              <a:rPr lang="cs-CZ" dirty="0"/>
              <a:t> v přihlášce nově </a:t>
            </a:r>
            <a:r>
              <a:rPr lang="cs-CZ" b="1" dirty="0"/>
              <a:t>uvádí podle preference</a:t>
            </a:r>
            <a:r>
              <a:rPr lang="cs-CZ" dirty="0"/>
              <a:t> (po uplynutí termínu pro podání přihlášky již nelze pořadí měnit); </a:t>
            </a:r>
            <a:r>
              <a:rPr lang="cs-CZ" b="1" dirty="0"/>
              <a:t>na všech přihláškách jsou obory ve stejném pořadí.</a:t>
            </a:r>
            <a:endParaRPr lang="cs-CZ" dirty="0"/>
          </a:p>
          <a:p>
            <a:pPr lvl="0"/>
            <a:r>
              <a:rPr lang="cs-CZ" b="1" dirty="0"/>
              <a:t>Termín podání přihlášky: </a:t>
            </a:r>
            <a:r>
              <a:rPr lang="cs-CZ" b="1" dirty="0">
                <a:solidFill>
                  <a:srgbClr val="FF0000"/>
                </a:solidFill>
              </a:rPr>
              <a:t>letos nejdříve od 1. února 2024, nejpozději do 20. února 2024!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561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608DDB4E-54AF-4D2E-AC22-A719D24926C6}"/>
              </a:ext>
            </a:extLst>
          </p:cNvPr>
          <p:cNvSpPr txBox="1">
            <a:spLocks/>
          </p:cNvSpPr>
          <p:nvPr/>
        </p:nvSpPr>
        <p:spPr>
          <a:xfrm>
            <a:off x="838200" y="160256"/>
            <a:ext cx="10515600" cy="6485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   </a:t>
            </a:r>
            <a:r>
              <a:rPr lang="cs-CZ" sz="3200" b="1" u="sng" dirty="0"/>
              <a:t>Možnost podání přihlášky (návrh)</a:t>
            </a:r>
            <a:r>
              <a:rPr lang="cs-CZ" sz="3200" dirty="0"/>
              <a:t> </a:t>
            </a:r>
          </a:p>
          <a:p>
            <a:pPr marL="0" lvl="0" indent="0">
              <a:buNone/>
            </a:pPr>
            <a:r>
              <a:rPr lang="cs-CZ" dirty="0"/>
              <a:t>   </a:t>
            </a:r>
            <a:r>
              <a:rPr lang="cs-CZ" u="sng" dirty="0"/>
              <a:t>Všechny níže </a:t>
            </a:r>
            <a:r>
              <a:rPr lang="cs-CZ" b="1" u="sng" dirty="0"/>
              <a:t>uvedené formy</a:t>
            </a:r>
            <a:r>
              <a:rPr lang="cs-CZ" u="sng" dirty="0"/>
              <a:t> podání přihlášek </a:t>
            </a:r>
            <a:r>
              <a:rPr lang="cs-CZ" b="1" u="sng" dirty="0"/>
              <a:t>jsou rovnocenné:</a:t>
            </a:r>
            <a:endParaRPr lang="cs-CZ" u="sng" dirty="0"/>
          </a:p>
          <a:p>
            <a:pPr marL="0" lvl="0" indent="0">
              <a:buNone/>
            </a:pPr>
            <a:r>
              <a:rPr lang="cs-CZ" b="1" dirty="0"/>
              <a:t>a.) plně digitalizovaná přihláška</a:t>
            </a:r>
            <a:r>
              <a:rPr lang="cs-CZ" dirty="0"/>
              <a:t> (prostřednictvím infomačního systému) na základě prokázání totožnosti s využitím prostředku pro elektronickou identifikaci (stvrzením je přihláška podána do všech škol)</a:t>
            </a:r>
          </a:p>
          <a:p>
            <a:pPr marL="0" lvl="0" indent="0">
              <a:buNone/>
            </a:pPr>
            <a:r>
              <a:rPr lang="cs-CZ" b="1" dirty="0"/>
              <a:t>b.) částečně digitalizovaná přihláška formou výpisu z informačního systému</a:t>
            </a:r>
            <a:r>
              <a:rPr lang="cs-CZ" dirty="0"/>
              <a:t> (není třeba prokázání totožnosti s využitím elektronické identifikace) – vygenerovaný výpis se zasílá do škol běžným způsobem</a:t>
            </a:r>
          </a:p>
          <a:p>
            <a:pPr marL="0" lvl="0" indent="0">
              <a:buNone/>
            </a:pPr>
            <a:r>
              <a:rPr lang="cs-CZ" b="1" dirty="0"/>
              <a:t>c.) papírový tiskopis přihlášky</a:t>
            </a:r>
            <a:r>
              <a:rPr lang="cs-CZ" dirty="0"/>
              <a:t> – listinná přihláška se shodným pořadím oborů na všech tiskopisech</a:t>
            </a:r>
          </a:p>
          <a:p>
            <a:pPr lvl="0"/>
            <a:endParaRPr lang="cs-CZ" b="1" dirty="0"/>
          </a:p>
          <a:p>
            <a:pPr marL="0" lvl="0" indent="0">
              <a:buNone/>
            </a:pPr>
            <a:r>
              <a:rPr lang="cs-CZ" b="1" dirty="0"/>
              <a:t>Dosavadní podpis uchazeče se nahrazuje čestným prohlášením   podávající osoby.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005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ED148396-51E2-4CDF-957A-4A6A413219A2}"/>
              </a:ext>
            </a:extLst>
          </p:cNvPr>
          <p:cNvSpPr txBox="1">
            <a:spLocks/>
          </p:cNvSpPr>
          <p:nvPr/>
        </p:nvSpPr>
        <p:spPr>
          <a:xfrm>
            <a:off x="838200" y="382964"/>
            <a:ext cx="10515600" cy="6092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   </a:t>
            </a:r>
            <a:r>
              <a:rPr lang="cs-CZ" sz="3200" b="1" u="sng" dirty="0"/>
              <a:t>Jednotná přijímací zkouška</a:t>
            </a:r>
            <a:endParaRPr lang="cs-CZ" sz="3200" dirty="0"/>
          </a:p>
          <a:p>
            <a:pPr lvl="0"/>
            <a:r>
              <a:rPr lang="cs-CZ" b="1" dirty="0"/>
              <a:t>Místo konání JPZ určí Centrum 1. března 2024</a:t>
            </a:r>
            <a:r>
              <a:rPr lang="cs-CZ" dirty="0"/>
              <a:t>, a to jednu ze škol s oborem vzdělání s MZ, kam se uchazeč hlásí.</a:t>
            </a:r>
          </a:p>
          <a:p>
            <a:pPr lvl="0"/>
            <a:r>
              <a:rPr lang="cs-CZ" dirty="0"/>
              <a:t>Na oba termíny může být přiřazena jedna škola.</a:t>
            </a:r>
          </a:p>
          <a:p>
            <a:pPr lvl="0"/>
            <a:r>
              <a:rPr lang="cs-CZ" b="1" dirty="0"/>
              <a:t>Pozvánka bude uchazeči zaslána nejpozději 14 dní před konáním zkoušek.</a:t>
            </a:r>
            <a:endParaRPr lang="cs-CZ" dirty="0"/>
          </a:p>
          <a:p>
            <a:pPr lvl="0"/>
            <a:r>
              <a:rPr lang="cs-CZ" b="1" dirty="0"/>
              <a:t>Uchazeč,</a:t>
            </a:r>
            <a:r>
              <a:rPr lang="cs-CZ" dirty="0"/>
              <a:t> </a:t>
            </a:r>
            <a:r>
              <a:rPr lang="cs-CZ" b="1" dirty="0"/>
              <a:t>který se hlásí alespoň na jeden maturitní obor, má právo konat dva termíny JPZ.</a:t>
            </a:r>
            <a:endParaRPr lang="cs-CZ" dirty="0"/>
          </a:p>
          <a:p>
            <a:pPr lvl="0"/>
            <a:r>
              <a:rPr lang="cs-CZ" dirty="0"/>
              <a:t>Bude-li stanovena </a:t>
            </a:r>
            <a:r>
              <a:rPr lang="cs-CZ" b="1" dirty="0"/>
              <a:t>školní přijímací zkouška, bude skládána v průběhu delšího období, a to i před konáním JPZ.</a:t>
            </a:r>
            <a:endParaRPr lang="cs-CZ" dirty="0"/>
          </a:p>
          <a:p>
            <a:r>
              <a:rPr lang="cs-CZ" u="sng" dirty="0"/>
              <a:t>Průběh a délka JPZ</a:t>
            </a:r>
            <a:r>
              <a:rPr lang="cs-CZ" dirty="0"/>
              <a:t> – nezměněno – český jazyk a literatura 60 minut, matematika a její aplikace 70 minut.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18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2DE2A827-8F7D-411C-99EC-FF2714042291}"/>
              </a:ext>
            </a:extLst>
          </p:cNvPr>
          <p:cNvSpPr txBox="1">
            <a:spLocks/>
          </p:cNvSpPr>
          <p:nvPr/>
        </p:nvSpPr>
        <p:spPr>
          <a:xfrm>
            <a:off x="838200" y="200319"/>
            <a:ext cx="10515600" cy="64573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   </a:t>
            </a:r>
            <a:r>
              <a:rPr lang="cs-CZ" sz="3200" b="1" u="sng" dirty="0"/>
              <a:t>Výsledek přijímacího řízení (návrh)</a:t>
            </a:r>
            <a:endParaRPr lang="cs-CZ" sz="3200" dirty="0"/>
          </a:p>
          <a:p>
            <a:pPr lvl="0"/>
            <a:r>
              <a:rPr lang="cs-CZ" b="1" dirty="0"/>
              <a:t>Jednotný termín zveřejnění výsledků</a:t>
            </a:r>
            <a:r>
              <a:rPr lang="cs-CZ" dirty="0"/>
              <a:t> všemi středními školami –       </a:t>
            </a:r>
            <a:r>
              <a:rPr lang="cs-CZ" b="1" dirty="0"/>
              <a:t>cca 15. května 2024;</a:t>
            </a:r>
            <a:endParaRPr lang="cs-CZ" dirty="0"/>
          </a:p>
          <a:p>
            <a:pPr lvl="0"/>
            <a:r>
              <a:rPr lang="cs-CZ" b="1" dirty="0"/>
              <a:t>Důsledek </a:t>
            </a:r>
            <a:r>
              <a:rPr lang="cs-CZ" b="1" dirty="0" err="1"/>
              <a:t>prioritizace</a:t>
            </a:r>
            <a:r>
              <a:rPr lang="cs-CZ" b="1" dirty="0"/>
              <a:t> – uchazeč je přijat do jediného oboru,</a:t>
            </a:r>
            <a:r>
              <a:rPr lang="cs-CZ" dirty="0"/>
              <a:t> který v přihlášce upřednostnil, do ostatních oborů není přijat;</a:t>
            </a:r>
          </a:p>
          <a:p>
            <a:pPr lvl="0"/>
            <a:r>
              <a:rPr lang="cs-CZ" b="1" dirty="0"/>
              <a:t>Rozhodnutí o přijetí nebo nepřijetí bude uchazečům oznámeno zveřejněním seznamu</a:t>
            </a:r>
            <a:r>
              <a:rPr lang="cs-CZ" dirty="0"/>
              <a:t> – rozhodnutí se v 1. a 2. kole nevyhotovuje v písemné formě; </a:t>
            </a:r>
          </a:p>
          <a:p>
            <a:pPr lvl="0"/>
            <a:r>
              <a:rPr lang="cs-CZ" b="1" dirty="0"/>
              <a:t>Vzdání se práva na přijetí – nová možnost,</a:t>
            </a:r>
            <a:r>
              <a:rPr lang="cs-CZ" dirty="0"/>
              <a:t> jak zvrátit přijetí v 1. kole (volné místo se obsazuje až v dalších kolech PZ); pokud v rámci 1. kola není uchazeč přijat, může se zúčastnit dalších kol PZ; 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Odvolání – možnost odvolání do tří pracovních dnů po zveřejnění seznamu má smysl pouze v případě pochybného řízení!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352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A6689F8D-854A-4224-B4EF-9CC24AA6F00B}"/>
              </a:ext>
            </a:extLst>
          </p:cNvPr>
          <p:cNvSpPr txBox="1">
            <a:spLocks/>
          </p:cNvSpPr>
          <p:nvPr/>
        </p:nvSpPr>
        <p:spPr>
          <a:xfrm>
            <a:off x="838200" y="443060"/>
            <a:ext cx="10515600" cy="5875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   </a:t>
            </a:r>
            <a:r>
              <a:rPr lang="cs-CZ" sz="3200" b="1" u="sng" dirty="0"/>
              <a:t>Druhé kolo přijímacího řízení (návrh)</a:t>
            </a:r>
            <a:endParaRPr lang="cs-CZ" sz="3200" dirty="0"/>
          </a:p>
          <a:p>
            <a:pPr lvl="0"/>
            <a:r>
              <a:rPr lang="cs-CZ" b="1" dirty="0"/>
              <a:t>Do druhého kola se hlásí uchazeč, který nebyl přijat v 1. kole nebo se vzdal práva na přijetí; </a:t>
            </a:r>
            <a:endParaRPr lang="cs-CZ" dirty="0"/>
          </a:p>
          <a:p>
            <a:pPr lvl="0"/>
            <a:r>
              <a:rPr lang="cs-CZ" dirty="0"/>
              <a:t>Nově musí být zohledněny výsledky JPZ, </a:t>
            </a:r>
            <a:r>
              <a:rPr lang="cs-CZ" b="1" dirty="0"/>
              <a:t>pokud je uchazeč v 1. kole nekonal, nemůže se hlásit do maturitního oboru;</a:t>
            </a:r>
            <a:endParaRPr lang="cs-CZ" dirty="0"/>
          </a:p>
          <a:p>
            <a:pPr lvl="0"/>
            <a:r>
              <a:rPr lang="cs-CZ" b="1" dirty="0"/>
              <a:t>Školní nebo talentová zkouška se koná pouze v jednom termínu      (8. – 12. 6. 2024), náhradní termín se nekoná;</a:t>
            </a:r>
            <a:endParaRPr lang="cs-CZ" dirty="0"/>
          </a:p>
          <a:p>
            <a:pPr lvl="0"/>
            <a:r>
              <a:rPr lang="cs-CZ" b="1" dirty="0"/>
              <a:t>Postupuje se podobně jako v 1. kole,</a:t>
            </a:r>
            <a:r>
              <a:rPr lang="cs-CZ" dirty="0"/>
              <a:t> včetně </a:t>
            </a:r>
            <a:r>
              <a:rPr lang="cs-CZ" dirty="0" err="1"/>
              <a:t>prioritizace</a:t>
            </a:r>
            <a:r>
              <a:rPr lang="cs-CZ" dirty="0"/>
              <a:t>, tří způsobů podání přihlášky, možnost podání tří přihlášek, </a:t>
            </a:r>
            <a:r>
              <a:rPr lang="cs-CZ" b="1" dirty="0"/>
              <a:t>zveřejnění výsledků 21. 6. 2024.</a:t>
            </a:r>
            <a:endParaRPr lang="cs-CZ" dirty="0"/>
          </a:p>
          <a:p>
            <a:pPr lvl="0"/>
            <a:r>
              <a:rPr lang="cs-CZ" b="1" dirty="0"/>
              <a:t>Termín podání přihlášek: 24. května 2024.</a:t>
            </a: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689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1245</Words>
  <Application>Microsoft Office PowerPoint</Application>
  <PresentationFormat>Širokoúhlá obrazovka</PresentationFormat>
  <Paragraphs>67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PŘIJÍMACÍ ŘÍZENÍ  PRO ŠKOLNÍ ROK 2024/2025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 PRO ŠKOLNÍ ROK 2024/2025</dc:title>
  <dc:creator>Kusáková Veronika</dc:creator>
  <cp:lastModifiedBy>Kusáková Veronika</cp:lastModifiedBy>
  <cp:revision>17</cp:revision>
  <dcterms:created xsi:type="dcterms:W3CDTF">2023-11-10T07:18:24Z</dcterms:created>
  <dcterms:modified xsi:type="dcterms:W3CDTF">2023-11-16T05:28:06Z</dcterms:modified>
</cp:coreProperties>
</file>